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398" r:id="rId16"/>
    <p:sldId id="261" r:id="rId17"/>
    <p:sldId id="348" r:id="rId18"/>
    <p:sldId id="342" r:id="rId19"/>
    <p:sldId id="388" r:id="rId20"/>
    <p:sldId id="390" r:id="rId21"/>
    <p:sldId id="392" r:id="rId22"/>
    <p:sldId id="391" r:id="rId23"/>
    <p:sldId id="393" r:id="rId24"/>
    <p:sldId id="377" r:id="rId25"/>
    <p:sldId id="379" r:id="rId26"/>
    <p:sldId id="267" r:id="rId27"/>
    <p:sldId id="266" r:id="rId28"/>
    <p:sldId id="311" r:id="rId29"/>
    <p:sldId id="312" r:id="rId30"/>
    <p:sldId id="346" r:id="rId31"/>
    <p:sldId id="378" r:id="rId32"/>
    <p:sldId id="380" r:id="rId33"/>
    <p:sldId id="396" r:id="rId34"/>
    <p:sldId id="309" r:id="rId35"/>
    <p:sldId id="34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60"/>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30-May-23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34</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30-May-23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6578" y="131833"/>
            <a:ext cx="5779746" cy="6389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19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2169825"/>
          </a:xfrm>
          <a:prstGeom prst="rect">
            <a:avLst/>
          </a:prstGeom>
          <a:noFill/>
        </p:spPr>
        <p:txBody>
          <a:bodyPr wrap="square" rtlCol="0">
            <a:spAutoFit/>
          </a:bodyPr>
          <a:lstStyle/>
          <a:p>
            <a:r>
              <a:rPr lang="en-US" sz="4500" b="1" dirty="0"/>
              <a:t>Data collection </a:t>
            </a:r>
          </a:p>
          <a:p>
            <a:r>
              <a:rPr lang="en-US" sz="4500" b="1" dirty="0"/>
              <a:t>Data analysis</a:t>
            </a:r>
          </a:p>
          <a:p>
            <a:r>
              <a:rPr lang="en-US" sz="4500" b="1" dirty="0"/>
              <a:t>Software Architecture</a:t>
            </a:r>
          </a:p>
        </p:txBody>
      </p:sp>
    </p:spTree>
    <p:extLst>
      <p:ext uri="{BB962C8B-B14F-4D97-AF65-F5344CB8AC3E}">
        <p14:creationId xmlns:p14="http://schemas.microsoft.com/office/powerpoint/2010/main" val="400246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DEFBB-E1EF-40C7-89FA-C94F25EAD825}"/>
              </a:ext>
            </a:extLst>
          </p:cNvPr>
          <p:cNvSpPr>
            <a:spLocks noGrp="1"/>
          </p:cNvSpPr>
          <p:nvPr>
            <p:ph idx="1"/>
          </p:nvPr>
        </p:nvSpPr>
        <p:spPr>
          <a:xfrm>
            <a:off x="297951" y="328774"/>
            <a:ext cx="11712539" cy="6020656"/>
          </a:xfrm>
        </p:spPr>
        <p:txBody>
          <a:bodyPr>
            <a:noAutofit/>
          </a:bodyPr>
          <a:lstStyle/>
          <a:p>
            <a:pPr marL="0" indent="0">
              <a:buNone/>
            </a:pPr>
            <a:r>
              <a:rPr lang="en-US" sz="4500" dirty="0"/>
              <a:t>Data collection</a:t>
            </a:r>
          </a:p>
          <a:p>
            <a:r>
              <a:rPr lang="en-US" dirty="0"/>
              <a:t>Step  Import records from Swedish National Archives and the Swedish National Heritage </a:t>
            </a:r>
          </a:p>
          <a:p>
            <a:r>
              <a:rPr lang="en-US" dirty="0"/>
              <a:t>Step apply inclusion/ exclusion criteria</a:t>
            </a:r>
          </a:p>
          <a:p>
            <a:r>
              <a:rPr lang="en-US" dirty="0"/>
              <a:t>Step Record Quality Optimization</a:t>
            </a:r>
          </a:p>
          <a:p>
            <a:r>
              <a:rPr lang="en-US" dirty="0"/>
              <a:t>Step  Digitalization:  convert record into computable formats (DOC, PNG, MP3, and MP4)</a:t>
            </a:r>
          </a:p>
          <a:p>
            <a:r>
              <a:rPr lang="en-US" dirty="0"/>
              <a:t>Step Extract the relevant information from the Digitalized-Records</a:t>
            </a:r>
            <a:br>
              <a:rPr lang="en-US" dirty="0"/>
            </a:br>
            <a:r>
              <a:rPr lang="en-US" dirty="0"/>
              <a:t>From the digitalized records extract the following info.:</a:t>
            </a:r>
          </a:p>
          <a:p>
            <a:pPr lvl="2"/>
            <a:r>
              <a:rPr lang="en-US" dirty="0"/>
              <a:t>Name of the record</a:t>
            </a:r>
          </a:p>
          <a:p>
            <a:pPr lvl="2"/>
            <a:r>
              <a:rPr lang="en-US" dirty="0"/>
              <a:t>Type of the Record: (False Information, cultural heritage, or Human Development)</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25177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9FF4-1D08-4D2C-8927-23087D76C512}"/>
              </a:ext>
            </a:extLst>
          </p:cNvPr>
          <p:cNvSpPr>
            <a:spLocks noGrp="1"/>
          </p:cNvSpPr>
          <p:nvPr>
            <p:ph type="title"/>
          </p:nvPr>
        </p:nvSpPr>
        <p:spPr>
          <a:xfrm>
            <a:off x="838200" y="334303"/>
            <a:ext cx="10515600" cy="1325563"/>
          </a:xfrm>
        </p:spPr>
        <p:txBody>
          <a:bodyPr/>
          <a:lstStyle/>
          <a:p>
            <a:r>
              <a:rPr lang="en-US" dirty="0"/>
              <a:t>Data analysis</a:t>
            </a:r>
          </a:p>
        </p:txBody>
      </p:sp>
      <p:sp>
        <p:nvSpPr>
          <p:cNvPr id="3" name="Content Placeholder 2">
            <a:extLst>
              <a:ext uri="{FF2B5EF4-FFF2-40B4-BE49-F238E27FC236}">
                <a16:creationId xmlns:a16="http://schemas.microsoft.com/office/drawing/2014/main" id="{D9337735-E833-4E10-AA0F-F74E3E313572}"/>
              </a:ext>
            </a:extLst>
          </p:cNvPr>
          <p:cNvSpPr>
            <a:spLocks noGrp="1"/>
          </p:cNvSpPr>
          <p:nvPr>
            <p:ph idx="1"/>
          </p:nvPr>
        </p:nvSpPr>
        <p:spPr/>
        <p:txBody>
          <a:bodyPr>
            <a:normAutofit fontScale="92500" lnSpcReduction="10000"/>
          </a:bodyPr>
          <a:lstStyle/>
          <a:p>
            <a:r>
              <a:rPr lang="en-US" dirty="0"/>
              <a:t>AI in False Information analysis</a:t>
            </a:r>
          </a:p>
          <a:p>
            <a:pPr marL="0" indent="0">
              <a:buNone/>
            </a:pPr>
            <a:r>
              <a:rPr lang="en-US" dirty="0"/>
              <a:t>Use AI tools to track and extract (False Information) topic  from the data (DOC, MP3 and MP4)</a:t>
            </a:r>
          </a:p>
          <a:p>
            <a:pPr lvl="1"/>
            <a:r>
              <a:rPr lang="en-US" dirty="0"/>
              <a:t>Definition	 the AI Attack: </a:t>
            </a:r>
          </a:p>
          <a:p>
            <a:pPr lvl="2"/>
            <a:r>
              <a:rPr lang="en-US" dirty="0"/>
              <a:t>AI who Create Fake Post in Web</a:t>
            </a:r>
          </a:p>
          <a:p>
            <a:pPr lvl="2"/>
            <a:r>
              <a:rPr lang="en-US" dirty="0"/>
              <a:t>AI who Spread Fake Post to group of people</a:t>
            </a:r>
          </a:p>
          <a:p>
            <a:pPr lvl="1"/>
            <a:r>
              <a:rPr lang="en-US" dirty="0"/>
              <a:t>Definition  AI Defense:</a:t>
            </a:r>
          </a:p>
          <a:p>
            <a:pPr lvl="2"/>
            <a:r>
              <a:rPr lang="en-US" dirty="0"/>
              <a:t>AI Fake News Detector to detect Create Fake Post </a:t>
            </a:r>
          </a:p>
          <a:p>
            <a:pPr lvl="2"/>
            <a:r>
              <a:rPr lang="en-US" dirty="0"/>
              <a:t>AI </a:t>
            </a:r>
            <a:r>
              <a:rPr lang="en-US" dirty="0" err="1"/>
              <a:t>SocialBot</a:t>
            </a:r>
            <a:r>
              <a:rPr lang="en-US" dirty="0"/>
              <a:t> Detector to detect Spread Fake Post </a:t>
            </a:r>
          </a:p>
          <a:p>
            <a:pPr lvl="1"/>
            <a:r>
              <a:rPr lang="en-US" dirty="0"/>
              <a:t>To understand the AI applications and how these technologies can support the spread of misinformation (AI-Powered Fake News 2.0).</a:t>
            </a:r>
          </a:p>
          <a:p>
            <a:pPr lvl="1"/>
            <a:r>
              <a:rPr lang="en-US" dirty="0"/>
              <a:t> misinformation = Fake news, False News, Satire news, Disinformation, Misinformation, and Rumer.</a:t>
            </a:r>
          </a:p>
          <a:p>
            <a:pPr marL="0"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761347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7DF9-2652-4CBD-9CAA-B32A284A457C}"/>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55802AF8-2A0D-43DE-90DC-FEFB84E469AB}"/>
              </a:ext>
            </a:extLst>
          </p:cNvPr>
          <p:cNvSpPr>
            <a:spLocks noGrp="1"/>
          </p:cNvSpPr>
          <p:nvPr>
            <p:ph idx="1"/>
          </p:nvPr>
        </p:nvSpPr>
        <p:spPr/>
        <p:txBody>
          <a:bodyPr/>
          <a:lstStyle/>
          <a:p>
            <a:r>
              <a:rPr lang="en-US" dirty="0"/>
              <a:t>AI Techs in cultural heritage analysis</a:t>
            </a:r>
            <a:br>
              <a:rPr lang="en-US" dirty="0"/>
            </a:br>
            <a:r>
              <a:rPr lang="en-US" dirty="0"/>
              <a:t>Use AI tools to track and extract (cultural heritage) topic  from the data (DOC, MP3 and MP4) : Society, Language, Culture, Religion , Geographic, Population, Capita, Political system, </a:t>
            </a:r>
          </a:p>
          <a:p>
            <a:pPr marL="0" indent="0">
              <a:buNone/>
            </a:pPr>
            <a:endParaRPr lang="en-US" dirty="0"/>
          </a:p>
        </p:txBody>
      </p:sp>
    </p:spTree>
    <p:extLst>
      <p:ext uri="{BB962C8B-B14F-4D97-AF65-F5344CB8AC3E}">
        <p14:creationId xmlns:p14="http://schemas.microsoft.com/office/powerpoint/2010/main" val="690422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A78D-EE63-483B-9D87-E1C42B28991F}"/>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2557CFED-E5A4-4AEF-8C83-1101078EF6D6}"/>
              </a:ext>
            </a:extLst>
          </p:cNvPr>
          <p:cNvSpPr>
            <a:spLocks noGrp="1"/>
          </p:cNvSpPr>
          <p:nvPr>
            <p:ph idx="1"/>
          </p:nvPr>
        </p:nvSpPr>
        <p:spPr/>
        <p:txBody>
          <a:bodyPr/>
          <a:lstStyle/>
          <a:p>
            <a:r>
              <a:rPr lang="en-US" dirty="0"/>
              <a:t>AI Techs in humane development analysis</a:t>
            </a:r>
          </a:p>
          <a:p>
            <a:pPr marL="0" indent="0">
              <a:buNone/>
            </a:pPr>
            <a:r>
              <a:rPr lang="en-US" dirty="0"/>
              <a:t>Use AI tools to track and extract (humane development ) topic  from the data (DOC, MP3 and MP4) to do the following:</a:t>
            </a:r>
          </a:p>
          <a:p>
            <a:pPr marL="0" indent="0">
              <a:buNone/>
            </a:pPr>
            <a:r>
              <a:rPr lang="en-US" dirty="0"/>
              <a:t>Country, Condition of Dev,, Empowerments, Education state, Civil rights state, Climate Change state(Sustainability), LGBTQ state, Woman Rights State, Human Rights State, Equal opportunity, Health Care system, Criminal Justice State, Transparency state, Access to public info state, (by UN measurement) </a:t>
            </a:r>
          </a:p>
          <a:p>
            <a:pPr marL="0" indent="0">
              <a:buNone/>
            </a:pPr>
            <a:endParaRPr lang="en-US" dirty="0"/>
          </a:p>
        </p:txBody>
      </p:sp>
    </p:spTree>
    <p:extLst>
      <p:ext uri="{BB962C8B-B14F-4D97-AF65-F5344CB8AC3E}">
        <p14:creationId xmlns:p14="http://schemas.microsoft.com/office/powerpoint/2010/main" val="3030492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86934-FFF2-422A-89C7-AAEE0632620D}"/>
              </a:ext>
            </a:extLst>
          </p:cNvPr>
          <p:cNvSpPr>
            <a:spLocks noGrp="1"/>
          </p:cNvSpPr>
          <p:nvPr>
            <p:ph idx="1"/>
          </p:nvPr>
        </p:nvSpPr>
        <p:spPr/>
        <p:txBody>
          <a:bodyPr/>
          <a:lstStyle/>
          <a:p>
            <a:pPr marL="0" indent="0">
              <a:buNone/>
            </a:pPr>
            <a:r>
              <a:rPr lang="en-US" dirty="0"/>
              <a:t>Finally, by following the above steps we will answer the RQS addressed in this project</a:t>
            </a:r>
          </a:p>
          <a:p>
            <a:pPr marL="0" indent="0">
              <a:buNone/>
            </a:pPr>
            <a:r>
              <a:rPr lang="en-US" dirty="0"/>
              <a:t>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116192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8537824"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8537823" cy="5280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459B0C1-9E20-4F52-80FC-5FEADB6BB6A5}"/>
              </a:ext>
            </a:extLst>
          </p:cNvPr>
          <p:cNvSpPr>
            <a:spLocks noGrp="1"/>
          </p:cNvSpPr>
          <p:nvPr>
            <p:ph type="title"/>
          </p:nvPr>
        </p:nvSpPr>
        <p:spPr>
          <a:xfrm>
            <a:off x="0" y="-181810"/>
            <a:ext cx="10310920" cy="789371"/>
          </a:xfrm>
        </p:spPr>
        <p:txBody>
          <a:bodyPr>
            <a:normAutofit/>
          </a:bodyPr>
          <a:lstStyle/>
          <a:p>
            <a:r>
              <a:rPr kumimoji="0" lang="en-US" sz="3000" b="1" i="0" u="none" strike="noStrike" kern="1200" cap="none" spc="0" normalizeH="0" baseline="0" noProof="0" dirty="0">
                <a:ln>
                  <a:noFill/>
                </a:ln>
                <a:effectLst/>
                <a:uLnTx/>
                <a:uFillTx/>
                <a:latin typeface="Times New Roman"/>
                <a:ea typeface="+mj-ea"/>
                <a:cs typeface="+mj-cs"/>
              </a:rPr>
              <a:t>Software Architecture</a:t>
            </a:r>
            <a:endParaRPr lang="en-US" sz="3000" dirty="0"/>
          </a:p>
        </p:txBody>
      </p:sp>
      <p:sp>
        <p:nvSpPr>
          <p:cNvPr id="7" name="Cylinder 6">
            <a:extLst>
              <a:ext uri="{FF2B5EF4-FFF2-40B4-BE49-F238E27FC236}">
                <a16:creationId xmlns:a16="http://schemas.microsoft.com/office/drawing/2014/main" id="{1F89B654-B321-41A5-87A0-54401DB72310}"/>
              </a:ext>
            </a:extLst>
          </p:cNvPr>
          <p:cNvSpPr/>
          <p:nvPr/>
        </p:nvSpPr>
        <p:spPr>
          <a:xfrm>
            <a:off x="1618180" y="5103179"/>
            <a:ext cx="7407665" cy="154194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DB – Layer</a:t>
            </a:r>
          </a:p>
          <a:p>
            <a:pPr algn="ctr"/>
            <a:r>
              <a:rPr lang="en-US" b="1" dirty="0"/>
              <a:t>Input Records</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7407665" cy="3387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r>
              <a:rPr lang="en-US" dirty="0"/>
              <a:t>Logic Layer</a:t>
            </a:r>
          </a:p>
          <a:p>
            <a:r>
              <a:rPr lang="en-US" dirty="0"/>
              <a:t>Data collection</a:t>
            </a:r>
          </a:p>
          <a:p>
            <a:pPr marL="285750" indent="-285750">
              <a:buFont typeface="Arial" panose="020B0604020202020204" pitchFamily="34" charset="0"/>
              <a:buChar char="•"/>
            </a:pPr>
            <a:r>
              <a:rPr lang="en-US" sz="1600" dirty="0"/>
              <a:t>Optimization: optimize quality of record</a:t>
            </a:r>
          </a:p>
          <a:p>
            <a:pPr marL="285750" indent="-285750">
              <a:buFont typeface="Arial" panose="020B0604020202020204" pitchFamily="34" charset="0"/>
              <a:buChar char="•"/>
            </a:pPr>
            <a:r>
              <a:rPr lang="en-US" sz="1600" dirty="0"/>
              <a:t>Digitization: digitize record into computable formats (Doc,PGN,MP4,MP3)</a:t>
            </a:r>
          </a:p>
          <a:p>
            <a:pPr marL="285750" indent="-285750">
              <a:buFont typeface="Arial" panose="020B0604020202020204" pitchFamily="34" charset="0"/>
              <a:buChar char="•"/>
            </a:pPr>
            <a:r>
              <a:rPr lang="en-US" sz="1600" dirty="0"/>
              <a:t>Extract the relevant information from the Digitalized-Records</a:t>
            </a:r>
          </a:p>
          <a:p>
            <a:pPr lvl="2"/>
            <a:r>
              <a:rPr lang="en-US" sz="1200" dirty="0"/>
              <a:t>Name of the record</a:t>
            </a:r>
          </a:p>
          <a:p>
            <a:pPr lvl="2"/>
            <a:r>
              <a:rPr lang="en-US" sz="1200" dirty="0"/>
              <a:t>Type of the Record: (False Information, cultural heritage, or Human Development)</a:t>
            </a:r>
          </a:p>
          <a:p>
            <a:r>
              <a:rPr lang="en-US" sz="1800" dirty="0"/>
              <a:t>Data analysis</a:t>
            </a:r>
          </a:p>
          <a:p>
            <a:pPr marL="285750" indent="-285750">
              <a:buFont typeface="Arial" panose="020B0604020202020204" pitchFamily="34" charset="0"/>
              <a:buChar char="•"/>
            </a:pPr>
            <a:r>
              <a:rPr lang="en-US" sz="1600" dirty="0"/>
              <a:t>AI in False Information analysis</a:t>
            </a:r>
          </a:p>
          <a:p>
            <a:pPr marL="742950" lvl="1" indent="-285750">
              <a:buFont typeface="Arial" panose="020B0604020202020204" pitchFamily="34" charset="0"/>
              <a:buChar char="•"/>
            </a:pPr>
            <a:r>
              <a:rPr lang="en-US" sz="1600" dirty="0"/>
              <a:t>misinformation = Fake news, False News, Satire news, Disinformation, Misinformation, and Rumer</a:t>
            </a:r>
          </a:p>
          <a:p>
            <a:pPr marL="285750" indent="-285750">
              <a:buFont typeface="Arial" panose="020B0604020202020204" pitchFamily="34" charset="0"/>
              <a:buChar char="•"/>
            </a:pPr>
            <a:r>
              <a:rPr lang="en-US" sz="1600" dirty="0"/>
              <a:t>AI Techs in cultural heritage analysis</a:t>
            </a:r>
          </a:p>
          <a:p>
            <a:pPr marL="285750" indent="-285750">
              <a:buFont typeface="Arial" panose="020B0604020202020204" pitchFamily="34" charset="0"/>
              <a:buChar char="•"/>
            </a:pPr>
            <a:r>
              <a:rPr lang="en-US" sz="1600" dirty="0"/>
              <a:t>AI Techs in humane development</a:t>
            </a:r>
          </a:p>
          <a:p>
            <a:endParaRPr lang="en-US" dirty="0"/>
          </a:p>
        </p:txBody>
      </p:sp>
      <p:sp>
        <p:nvSpPr>
          <p:cNvPr id="9" name="Flowchart: Data 8">
            <a:extLst>
              <a:ext uri="{FF2B5EF4-FFF2-40B4-BE49-F238E27FC236}">
                <a16:creationId xmlns:a16="http://schemas.microsoft.com/office/drawing/2014/main" id="{4CCE980E-1BD8-4CAE-903D-3FEA2D6448BD}"/>
              </a:ext>
            </a:extLst>
          </p:cNvPr>
          <p:cNvSpPr/>
          <p:nvPr/>
        </p:nvSpPr>
        <p:spPr>
          <a:xfrm>
            <a:off x="4021688" y="513564"/>
            <a:ext cx="2600648"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Layer</a:t>
            </a:r>
          </a:p>
          <a:p>
            <a:pPr algn="ctr"/>
            <a:r>
              <a:rPr lang="en-US" dirty="0"/>
              <a:t>(Output)</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a:off x="5322012" y="4979173"/>
            <a:ext cx="1" cy="509492"/>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V="1">
            <a:off x="5322012" y="1266929"/>
            <a:ext cx="0" cy="324338"/>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pic>
        <p:nvPicPr>
          <p:cNvPr id="28" name="Picture 27">
            <a:extLst>
              <a:ext uri="{FF2B5EF4-FFF2-40B4-BE49-F238E27FC236}">
                <a16:creationId xmlns:a16="http://schemas.microsoft.com/office/drawing/2014/main" id="{25F88663-2623-460F-9C70-2B47683A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057" y="5488664"/>
            <a:ext cx="823492" cy="1097989"/>
          </a:xfrm>
          <a:prstGeom prst="rect">
            <a:avLst/>
          </a:prstGeom>
        </p:spPr>
      </p:pic>
      <p:pic>
        <p:nvPicPr>
          <p:cNvPr id="48" name="Picture 2" descr="Image">
            <a:extLst>
              <a:ext uri="{FF2B5EF4-FFF2-40B4-BE49-F238E27FC236}">
                <a16:creationId xmlns:a16="http://schemas.microsoft.com/office/drawing/2014/main" id="{102B9699-618B-449B-BAB5-A75A5226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349" y="5488665"/>
            <a:ext cx="1505065" cy="102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36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3333</TotalTime>
  <Words>2475</Words>
  <Application>Microsoft Office PowerPoint</Application>
  <PresentationFormat>Widescreen</PresentationFormat>
  <Paragraphs>160</Paragraphs>
  <Slides>35</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PowerPoint Presentation</vt:lpstr>
      <vt:lpstr>Research Approach</vt:lpstr>
      <vt:lpstr>PowerPoint Presentation</vt:lpstr>
      <vt:lpstr>Data analysis</vt:lpstr>
      <vt:lpstr>Data analysis</vt:lpstr>
      <vt:lpstr>Data analysis</vt:lpstr>
      <vt:lpstr>PowerPoint Presentation</vt:lpstr>
      <vt:lpstr>Software Architecture</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299</cp:revision>
  <dcterms:created xsi:type="dcterms:W3CDTF">2023-05-26T01:44:33Z</dcterms:created>
  <dcterms:modified xsi:type="dcterms:W3CDTF">2023-05-30T16:34:30Z</dcterms:modified>
</cp:coreProperties>
</file>